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340" r:id="rId2"/>
    <p:sldId id="344" r:id="rId3"/>
    <p:sldId id="336" r:id="rId4"/>
    <p:sldId id="347" r:id="rId5"/>
    <p:sldId id="284" r:id="rId6"/>
    <p:sldId id="361" r:id="rId7"/>
    <p:sldId id="389" r:id="rId8"/>
    <p:sldId id="359" r:id="rId9"/>
    <p:sldId id="360" r:id="rId10"/>
    <p:sldId id="358" r:id="rId11"/>
    <p:sldId id="345" r:id="rId12"/>
    <p:sldId id="346" r:id="rId13"/>
    <p:sldId id="362" r:id="rId14"/>
    <p:sldId id="365" r:id="rId15"/>
    <p:sldId id="363" r:id="rId16"/>
    <p:sldId id="366" r:id="rId17"/>
    <p:sldId id="367" r:id="rId18"/>
    <p:sldId id="348" r:id="rId19"/>
    <p:sldId id="349" r:id="rId20"/>
    <p:sldId id="368" r:id="rId21"/>
    <p:sldId id="370" r:id="rId22"/>
    <p:sldId id="369" r:id="rId23"/>
    <p:sldId id="390" r:id="rId24"/>
    <p:sldId id="352" r:id="rId25"/>
    <p:sldId id="353" r:id="rId26"/>
    <p:sldId id="374" r:id="rId27"/>
    <p:sldId id="371" r:id="rId28"/>
    <p:sldId id="372" r:id="rId29"/>
    <p:sldId id="388" r:id="rId30"/>
    <p:sldId id="373" r:id="rId31"/>
    <p:sldId id="375" r:id="rId32"/>
    <p:sldId id="376" r:id="rId33"/>
    <p:sldId id="354" r:id="rId34"/>
    <p:sldId id="356" r:id="rId35"/>
    <p:sldId id="377" r:id="rId36"/>
    <p:sldId id="381" r:id="rId37"/>
    <p:sldId id="383" r:id="rId38"/>
    <p:sldId id="384" r:id="rId39"/>
    <p:sldId id="380" r:id="rId40"/>
    <p:sldId id="386" r:id="rId41"/>
    <p:sldId id="387" r:id="rId42"/>
    <p:sldId id="357" r:id="rId43"/>
    <p:sldId id="355" r:id="rId44"/>
    <p:sldId id="379" r:id="rId45"/>
    <p:sldId id="385" r:id="rId46"/>
    <p:sldId id="364" r:id="rId47"/>
    <p:sldId id="310" r:id="rId48"/>
    <p:sldId id="265" r:id="rId49"/>
    <p:sldId id="339" r:id="rId5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79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2.png"/><Relationship Id="rId10" Type="http://schemas.openxmlformats.org/officeDocument/2006/relationships/image" Target="../media/image29.jpeg"/><Relationship Id="rId4" Type="http://schemas.openxmlformats.org/officeDocument/2006/relationships/image" Target="../media/image20.pn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27.jpeg"/><Relationship Id="rId12"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7.jpeg"/><Relationship Id="rId5" Type="http://schemas.openxmlformats.org/officeDocument/2006/relationships/image" Target="../media/image22.png"/><Relationship Id="rId10" Type="http://schemas.openxmlformats.org/officeDocument/2006/relationships/image" Target="../media/image56.jpeg"/><Relationship Id="rId4" Type="http://schemas.openxmlformats.org/officeDocument/2006/relationships/image" Target="../media/image25.png"/><Relationship Id="rId9" Type="http://schemas.openxmlformats.org/officeDocument/2006/relationships/image" Target="../media/image30.jpeg"/></Relationships>
</file>

<file path=ppt/slides/_rels/slide4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image" Target="../media/image28.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7.jpeg"/><Relationship Id="rId11" Type="http://schemas.openxmlformats.org/officeDocument/2006/relationships/image" Target="../media/image58.png"/><Relationship Id="rId5" Type="http://schemas.openxmlformats.org/officeDocument/2006/relationships/image" Target="../media/image26.jpe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file:///C:\data\SAP\sailing\BjvSUpv6A4A.mp4"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a:t>
            </a:r>
            <a:r>
              <a:rPr lang="en-US" dirty="0" smtClean="0"/>
              <a:t>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smtClean="0"/>
              <a:t>Q</a:t>
            </a:r>
            <a:r>
              <a:rPr lang="en-US" dirty="0" smtClean="0"/>
              <a:t>&amp;D </a:t>
            </a:r>
            <a:r>
              <a:rPr lang="en-US" dirty="0" smtClean="0"/>
              <a:t>“locking”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3810000"/>
            <a:ext cx="1306448" cy="50783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External requests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for JSON documents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possible</a:t>
            </a:r>
          </a:p>
        </p:txBody>
      </p:sp>
      <p:cxnSp>
        <p:nvCxnSpPr>
          <p:cNvPr id="20" name="Straight Connector 19"/>
          <p:cNvCxnSpPr/>
          <p:nvPr/>
        </p:nvCxnSpPr>
        <p:spPr>
          <a:xfrm>
            <a:off x="3733800" y="4143375"/>
            <a:ext cx="409575" cy="4286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31775" y="1155700"/>
            <a:ext cx="8680450" cy="544036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a:t>
            </a:r>
            <a:r>
              <a:rPr lang="en-US" dirty="0" smtClean="0">
                <a:sym typeface="Wingdings" pitchFamily="2" charset="2"/>
              </a:rPr>
              <a:t>instance</a:t>
            </a:r>
          </a:p>
          <a:p>
            <a:pPr lvl="2"/>
            <a:r>
              <a:rPr lang="en-US" dirty="0" smtClean="0">
                <a:sym typeface="Wingdings" pitchFamily="2" charset="2"/>
              </a:rPr>
              <a:t>Several usability glitches, but potential of live web-based solution already became evident</a:t>
            </a:r>
            <a:endParaRPr lang="en-US" dirty="0" smtClean="0">
              <a:sym typeface="Wingdings" pitchFamily="2" charset="2"/>
            </a:endParaRP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a:t>
            </a:r>
            <a:r>
              <a:rPr lang="en-US" dirty="0" smtClean="0"/>
              <a:t>scale, </a:t>
            </a:r>
            <a:r>
              <a:rPr lang="en-US" dirty="0" smtClean="0"/>
              <a:t>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a:t>
            </a:r>
            <a:r>
              <a:rPr lang="en-US" dirty="0" smtClean="0"/>
              <a:t>Python-Based </a:t>
            </a:r>
            <a:r>
              <a:rPr lang="en-US" dirty="0" smtClean="0"/>
              <a:t>Web UI to GWT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a:t>
            </a:r>
            <a:r>
              <a:rPr lang="en-US" dirty="0" smtClean="0"/>
              <a:t>code</a:t>
            </a:r>
          </a:p>
          <a:p>
            <a:pPr lvl="2"/>
            <a:r>
              <a:rPr lang="en-US" dirty="0" smtClean="0"/>
              <a:t>Sufficient CSS styling capabilities to keep pure web designers reasonably happy</a:t>
            </a:r>
            <a:endParaRPr lang="en-US" dirty="0" smtClean="0"/>
          </a:p>
          <a:p>
            <a:r>
              <a:rPr lang="en-US" dirty="0" smtClean="0"/>
              <a:t>New versions of the leader-board and administration console</a:t>
            </a:r>
          </a:p>
          <a:p>
            <a:pPr lvl="2"/>
            <a:r>
              <a:rPr lang="en-US" dirty="0" smtClean="0"/>
              <a:t>Removes Python </a:t>
            </a:r>
            <a:r>
              <a:rPr lang="en-US" dirty="0" smtClean="0"/>
              <a:t>server instance</a:t>
            </a:r>
          </a:p>
          <a:p>
            <a:pPr lvl="2"/>
            <a:r>
              <a:rPr lang="en-US" dirty="0" smtClean="0"/>
              <a:t>Runs more efficiently because more can be done in the browser more easily</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a:t>
            </a:r>
            <a:r>
              <a:rPr lang="en-US" dirty="0" smtClean="0"/>
              <a:t>5o5 </a:t>
            </a:r>
            <a:r>
              <a:rPr lang="en-US" dirty="0" smtClean="0"/>
              <a:t>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a:t>
            </a:r>
            <a:r>
              <a:rPr lang="en-US" dirty="0" smtClean="0">
                <a:sym typeface="Wingdings" pitchFamily="2" charset="2"/>
              </a:rPr>
              <a:t>static web </a:t>
            </a:r>
            <a:r>
              <a:rPr lang="en-US" dirty="0" smtClean="0">
                <a:sym typeface="Wingdings" pitchFamily="2" charset="2"/>
              </a:rPr>
              <a:t>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22314" y="1039713"/>
            <a:ext cx="7650162" cy="57341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Bundles Between OSGi and GWT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1158875" y="990600"/>
            <a:ext cx="7063623"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a:t>
            </a:r>
            <a:r>
              <a:rPr lang="en-US" dirty="0" smtClean="0"/>
              <a:t>outlier</a:t>
            </a:r>
          </a:p>
          <a:p>
            <a:pPr lvl="2"/>
            <a:r>
              <a:rPr lang="en-US" dirty="0" smtClean="0"/>
              <a:t>Do this for all fixes up to </a:t>
            </a:r>
            <a:r>
              <a:rPr lang="en-US" dirty="0" smtClean="0"/>
              <a:t>query time point </a:t>
            </a:r>
            <a:r>
              <a:rPr lang="en-US" dirty="0" smtClean="0"/>
              <a:t>or end of leg / race</a:t>
            </a:r>
            <a:endParaRPr lang="en-US" dirty="0" smtClean="0"/>
          </a:p>
          <a:p>
            <a:pPr lvl="1"/>
            <a:r>
              <a:rPr lang="en-US" dirty="0" smtClean="0"/>
              <a:t>For a leader-board </a:t>
            </a:r>
            <a:r>
              <a:rPr lang="en-US" dirty="0" smtClean="0"/>
              <a:t>with c=number of competitors and f=number of </a:t>
            </a:r>
            <a:r>
              <a:rPr lang="en-US" dirty="0" smtClean="0"/>
              <a:t>fixes that’s </a:t>
            </a:r>
            <a:r>
              <a:rPr lang="en-US" dirty="0" smtClean="0"/>
              <a:t>O(c*f</a:t>
            </a:r>
            <a:r>
              <a:rPr lang="en-US" dirty="0" smtClean="0"/>
              <a:t>)</a:t>
            </a:r>
            <a:endParaRPr lang="en-US" dirty="0" smtClean="0"/>
          </a:p>
          <a:p>
            <a:pPr lvl="2"/>
            <a:r>
              <a:rPr lang="en-US" dirty="0" smtClean="0"/>
              <a:t>And the price per operation is quite high as it involves trigonometric functions</a:t>
            </a:r>
          </a:p>
          <a:p>
            <a:pPr lvl="1"/>
            <a:r>
              <a:rPr lang="en-US" dirty="0" smtClean="0"/>
              <a:t>Leader-board re-calculation </a:t>
            </a:r>
            <a:r>
              <a:rPr lang="en-US" dirty="0" smtClean="0"/>
              <a:t>times now </a:t>
            </a:r>
            <a:r>
              <a:rPr lang="en-US" dirty="0" smtClean="0"/>
              <a:t>&gt;2s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a:t>
            </a:r>
            <a:r>
              <a:rPr lang="en-US" dirty="0" smtClean="0">
                <a:sym typeface="Wingdings" pitchFamily="2" charset="2"/>
              </a:rPr>
              <a:t>change</a:t>
            </a:r>
            <a:br>
              <a:rPr lang="en-US" dirty="0" smtClean="0">
                <a:sym typeface="Wingdings" pitchFamily="2" charset="2"/>
              </a:rPr>
            </a:br>
            <a:r>
              <a:rPr lang="en-US" dirty="0" smtClean="0">
                <a:sym typeface="Wingdings" pitchFamily="2" charset="2"/>
              </a:rPr>
              <a:t>accordingly</a:t>
            </a:r>
            <a:endParaRPr lang="en-US" dirty="0" smtClean="0">
              <a:sym typeface="Wingdings" pitchFamily="2" charset="2"/>
            </a:endParaRP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a:t>
            </a:r>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Managing, maintaining and testing locking is </a:t>
            </a:r>
            <a:r>
              <a:rPr lang="en-US" i="1" dirty="0" smtClean="0"/>
              <a:t>really hard</a:t>
            </a:r>
            <a:r>
              <a:rPr lang="en-US" dirty="0" smtClean="0"/>
              <a:t>.</a:t>
            </a:r>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10" name="Group 9"/>
          <p:cNvGrpSpPr/>
          <p:nvPr/>
        </p:nvGrpSpPr>
        <p:grpSpPr>
          <a:xfrm>
            <a:off x="2952750" y="3838575"/>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1" name="Group 10"/>
          <p:cNvGrpSpPr/>
          <p:nvPr/>
        </p:nvGrpSpPr>
        <p:grpSpPr>
          <a:xfrm>
            <a:off x="4724400" y="3848100"/>
            <a:ext cx="923925" cy="914400"/>
            <a:chOff x="3600450" y="3105150"/>
            <a:chExt cx="923925" cy="914400"/>
          </a:xfrm>
        </p:grpSpPr>
        <p:grpSp>
          <p:nvGrpSpPr>
            <p:cNvPr id="12"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343275" y="352425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5105400" y="354330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676275" y="3219450"/>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686175" y="5172075"/>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600825" y="3219450"/>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2305050" y="3771900"/>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638800" y="3771900"/>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86000" y="4238625"/>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419475" y="4752975"/>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81601" y="4762500"/>
            <a:ext cx="381000" cy="1390650"/>
            <a:chOff x="5181601" y="4762500"/>
            <a:chExt cx="381000" cy="1390650"/>
          </a:xfrm>
        </p:grpSpPr>
        <p:cxnSp>
          <p:nvCxnSpPr>
            <p:cNvPr id="37" name="Elbow Connector 36"/>
            <p:cNvCxnSpPr>
              <a:endCxn id="15" idx="3"/>
            </p:cNvCxnSpPr>
            <p:nvPr/>
          </p:nvCxnSpPr>
          <p:spPr>
            <a:xfrm rot="16200000" flipV="1">
              <a:off x="4681538" y="5262563"/>
              <a:ext cx="1381125" cy="38100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819775" y="3686175"/>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2266950" y="3876675"/>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248275" y="5400675"/>
            <a:ext cx="647699" cy="647699"/>
          </a:xfrm>
          <a:prstGeom prst="rect">
            <a:avLst/>
          </a:prstGeom>
          <a:noFill/>
        </p:spPr>
      </p:pic>
      <p:cxnSp>
        <p:nvCxnSpPr>
          <p:cNvPr id="53" name="Straight Arrow Connector 52"/>
          <p:cNvCxnSpPr/>
          <p:nvPr/>
        </p:nvCxnSpPr>
        <p:spPr>
          <a:xfrm flipV="1">
            <a:off x="5819775" y="3952875"/>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800850" y="4591050"/>
            <a:ext cx="1577355" cy="138499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635614" y="5191330"/>
            <a:ext cx="7912100" cy="96361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Go to Extremes…</a:t>
            </a:r>
            <a:endParaRPr lang="en-US" dirty="0"/>
          </a:p>
        </p:txBody>
      </p:sp>
      <p:sp>
        <p:nvSpPr>
          <p:cNvPr id="3" name="Text Placeholder 2"/>
          <p:cNvSpPr>
            <a:spLocks noGrp="1"/>
          </p:cNvSpPr>
          <p:nvPr>
            <p:ph type="body" sz="quarter" idx="10"/>
          </p:nvPr>
        </p:nvSpPr>
        <p:spPr/>
        <p:txBody>
          <a:bodyPr/>
          <a:lstStyle/>
          <a:p>
            <a:pPr lvl="0"/>
            <a:r>
              <a:rPr lang="en-US" dirty="0" smtClean="0"/>
              <a:t>Since 2013 SAP is Proud Technology Sponsor of the Extreme Sailing Series</a:t>
            </a:r>
          </a:p>
          <a:p>
            <a:pPr lvl="2"/>
            <a:r>
              <a:rPr lang="en-US" dirty="0" smtClean="0"/>
              <a:t>See </a:t>
            </a:r>
            <a:r>
              <a:rPr lang="en-US" dirty="0" err="1" smtClean="0">
                <a:hlinkClick r:id="rId3"/>
              </a:rPr>
              <a:t>http://www.extremesailingseries.com</a:t>
            </a:r>
            <a:endParaRPr lang="en-US" dirty="0" smtClean="0"/>
          </a:p>
          <a:p>
            <a:pPr lvl="1"/>
            <a:r>
              <a:rPr lang="en-US" dirty="0" smtClean="0"/>
              <a:t>Thousands of Followers World-Wide</a:t>
            </a:r>
          </a:p>
          <a:p>
            <a:pPr lvl="1"/>
            <a:r>
              <a:rPr lang="en-US" dirty="0" smtClean="0"/>
              <a:t>Hundreds at the VIP Area</a:t>
            </a:r>
          </a:p>
          <a:p>
            <a:pPr lvl="1"/>
            <a:r>
              <a:rPr lang="en-US" dirty="0" smtClean="0"/>
              <a:t>SAP is official score keeper for the 2013 series</a:t>
            </a:r>
          </a:p>
          <a:p>
            <a:pPr lvl="1"/>
            <a:endParaRPr lang="en-US" dirty="0" smtClean="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and Online Leaderboard Instead of Velcro</a:t>
            </a:r>
            <a:endParaRPr lang="en-US" dirty="0"/>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Sailing Analytics Used by Commentators and TV Team</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Live Leaderboard for ESS Web Page</a:t>
            </a:r>
            <a:endParaRPr lang="en-US" dirty="0"/>
          </a:p>
        </p:txBody>
      </p:sp>
      <p:sp>
        <p:nvSpPr>
          <p:cNvPr id="3" name="Text Placeholder 2"/>
          <p:cNvSpPr>
            <a:spLocks noGrp="1"/>
          </p:cNvSpPr>
          <p:nvPr>
            <p:ph type="body" sz="quarter" idx="10"/>
          </p:nvPr>
        </p:nvSpPr>
        <p:spPr/>
        <p:txBody>
          <a:bodyPr/>
          <a:lstStyle/>
          <a:p>
            <a:r>
              <a:rPr lang="en-US" dirty="0" smtClean="0"/>
              <a:t>JSON </a:t>
            </a:r>
            <a:r>
              <a:rPr lang="en-US" dirty="0" err="1" smtClean="0"/>
              <a:t>RESTlets</a:t>
            </a:r>
            <a:r>
              <a:rPr lang="en-US" dirty="0" smtClean="0"/>
              <a:t> to feed the Live Act and Series Leaderboard</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all This?</a:t>
            </a:r>
            <a:endParaRPr lang="en-US" dirty="0"/>
          </a:p>
        </p:txBody>
      </p:sp>
      <p:sp>
        <p:nvSpPr>
          <p:cNvPr id="3" name="Text Placeholder 2"/>
          <p:cNvSpPr>
            <a:spLocks noGrp="1"/>
          </p:cNvSpPr>
          <p:nvPr>
            <p:ph type="body" sz="quarter" idx="10"/>
          </p:nvPr>
        </p:nvSpPr>
        <p:spPr>
          <a:xfrm>
            <a:off x="324000" y="1405559"/>
            <a:ext cx="8494713" cy="4887086"/>
          </a:xfrm>
        </p:spPr>
        <p:txBody>
          <a:bodyPr/>
          <a:lstStyle/>
          <a:p>
            <a:r>
              <a:rPr lang="en-US" dirty="0" smtClean="0"/>
              <a:t>Scale-Up has its limits, scale-out inevitable over time.</a:t>
            </a:r>
          </a:p>
          <a:p>
            <a:r>
              <a:rPr lang="en-US" dirty="0" smtClean="0"/>
              <a:t>Use Operation-based replication scheme</a:t>
            </a:r>
          </a:p>
          <a:p>
            <a:pPr lvl="2"/>
            <a:r>
              <a:rPr lang="en-US" dirty="0" smtClean="0"/>
              <a:t>All state changes to a </a:t>
            </a:r>
            <a:r>
              <a:rPr lang="en-US" i="1" dirty="0" smtClean="0"/>
              <a:t>master</a:t>
            </a:r>
            <a:r>
              <a:rPr lang="en-US" dirty="0" smtClean="0"/>
              <a:t> instance to be described by </a:t>
            </a:r>
            <a:r>
              <a:rPr lang="en-US" b="1" dirty="0" smtClean="0">
                <a:latin typeface="Courier New" pitchFamily="49" charset="0"/>
                <a:cs typeface="Courier New" pitchFamily="49" charset="0"/>
              </a:rPr>
              <a:t>Operation</a:t>
            </a:r>
            <a:r>
              <a:rPr lang="en-US" dirty="0" smtClean="0"/>
              <a:t> objects</a:t>
            </a:r>
          </a:p>
          <a:p>
            <a:pPr lvl="2"/>
            <a:r>
              <a:rPr lang="en-US" dirty="0" smtClean="0"/>
              <a:t>Copy a master instance by serializing its state as an “initial load”</a:t>
            </a:r>
          </a:p>
          <a:p>
            <a:pPr lvl="2"/>
            <a:r>
              <a:rPr lang="en-US" dirty="0" smtClean="0"/>
              <a:t>Incrementally update </a:t>
            </a:r>
            <a:r>
              <a:rPr lang="en-US" i="1" dirty="0" smtClean="0"/>
              <a:t>replicas</a:t>
            </a:r>
            <a:r>
              <a:rPr lang="en-US" dirty="0" smtClean="0"/>
              <a:t> by pushing </a:t>
            </a:r>
            <a:r>
              <a:rPr lang="en-US" i="1" dirty="0" smtClean="0"/>
              <a:t>master</a:t>
            </a:r>
            <a:r>
              <a:rPr lang="en-US" dirty="0" smtClean="0"/>
              <a:t> operations through </a:t>
            </a:r>
            <a:r>
              <a:rPr lang="en-US" u="sng" dirty="0" err="1" smtClean="0"/>
              <a:t>RabbitMQ</a:t>
            </a:r>
            <a:endParaRPr lang="en-US" i="1" u="sng" dirty="0" smtClean="0"/>
          </a:p>
          <a:p>
            <a:r>
              <a:rPr lang="en-US" dirty="0" smtClean="0"/>
              <a:t>Potential to extend to a full-fledged </a:t>
            </a:r>
            <a:r>
              <a:rPr lang="en-US" u="sng" dirty="0" smtClean="0"/>
              <a:t>Operation Transformation</a:t>
            </a:r>
            <a:r>
              <a:rPr lang="en-US" dirty="0" smtClean="0"/>
              <a:t> scheme</a:t>
            </a:r>
          </a:p>
          <a:p>
            <a:pPr lvl="2"/>
            <a:r>
              <a:rPr lang="en-US" dirty="0" smtClean="0"/>
              <a:t>Provides eventual consistency across master and replicas</a:t>
            </a:r>
          </a:p>
          <a:p>
            <a:pPr lvl="2"/>
            <a:r>
              <a:rPr lang="en-US" dirty="0" smtClean="0"/>
              <a:t>Allows operations to be originally applied to either </a:t>
            </a:r>
            <a:r>
              <a:rPr lang="en-US" i="1" dirty="0" smtClean="0"/>
              <a:t>master</a:t>
            </a:r>
            <a:r>
              <a:rPr lang="en-US" dirty="0" smtClean="0"/>
              <a:t> or </a:t>
            </a:r>
            <a:r>
              <a:rPr lang="en-US" i="1" dirty="0" smtClean="0"/>
              <a:t>replica</a:t>
            </a:r>
          </a:p>
          <a:p>
            <a:r>
              <a:rPr lang="en-US" dirty="0" smtClean="0"/>
              <a:t>Additional benefits</a:t>
            </a:r>
          </a:p>
          <a:p>
            <a:pPr lvl="1"/>
            <a:r>
              <a:rPr lang="en-US" dirty="0" smtClean="0"/>
              <a:t>Wide-area distribution of replica supports on-site instance</a:t>
            </a:r>
          </a:p>
          <a:p>
            <a:pPr lvl="2"/>
            <a:r>
              <a:rPr lang="en-US" dirty="0" smtClean="0"/>
              <a:t>Low latency for commentators</a:t>
            </a:r>
          </a:p>
          <a:p>
            <a:pPr lvl="2"/>
            <a:r>
              <a:rPr lang="en-US" dirty="0" smtClean="0"/>
              <a:t>Can connect to a local server of a tracking provider</a:t>
            </a:r>
          </a:p>
          <a:p>
            <a:pPr lvl="1"/>
            <a:r>
              <a:rPr lang="en-US" dirty="0" smtClean="0"/>
              <a:t>Potential for quick fail-over with replicas choosing one of them as new master</a:t>
            </a:r>
          </a:p>
          <a:p>
            <a:pPr lvl="2"/>
            <a:r>
              <a:rPr lang="en-US" dirty="0" smtClean="0"/>
              <a:t>Need to address split-brain syndrome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loaded</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p:txBody>
          <a:bodyPr/>
          <a:lstStyle/>
          <a:p>
            <a:pPr lvl="0"/>
            <a:r>
              <a:rPr lang="en-US" dirty="0" smtClean="0"/>
              <a:t>From a Q&amp;D prototype to an application with a bunch of fans and 150kLOC</a:t>
            </a:r>
          </a:p>
          <a:p>
            <a:pPr lvl="0"/>
            <a:r>
              <a:rPr lang="en-US" dirty="0" smtClean="0"/>
              <a:t>Some architectural decisions survived and are considered helpful</a:t>
            </a:r>
          </a:p>
          <a:p>
            <a:pPr lvl="2"/>
            <a:r>
              <a:rPr lang="en-US" dirty="0" smtClean="0"/>
              <a:t>Use of Java, OSGi, Web Bundles, GWT, Eclipse as powerful tool environment</a:t>
            </a:r>
          </a:p>
          <a:p>
            <a:pPr lvl="2"/>
            <a:r>
              <a:rPr lang="en-US" dirty="0" smtClean="0"/>
              <a:t>In-Memory with DB as recovery-only works very well for live scenarios</a:t>
            </a:r>
          </a:p>
          <a:p>
            <a:pPr lvl="2"/>
            <a:r>
              <a:rPr lang="en-US" dirty="0" smtClean="0"/>
              <a:t>Java provides some basic means for parallelization and locking</a:t>
            </a:r>
          </a:p>
          <a:p>
            <a:r>
              <a:rPr lang="en-US" dirty="0" smtClean="0"/>
              <a:t>Things that may need re-consideration</a:t>
            </a:r>
          </a:p>
          <a:p>
            <a:pPr lvl="2"/>
            <a:r>
              <a:rPr lang="en-US" dirty="0" smtClean="0"/>
              <a:t>Having to load all historic data to main memory seems questionable (though still feasible)</a:t>
            </a:r>
          </a:p>
          <a:p>
            <a:pPr lvl="2"/>
            <a:r>
              <a:rPr lang="en-US" dirty="0" smtClean="0"/>
              <a:t>Replication architecture by far not completed; tests at ESS look promising</a:t>
            </a:r>
          </a:p>
          <a:p>
            <a:pPr lvl="2"/>
            <a:r>
              <a:rPr lang="en-US" dirty="0" smtClean="0"/>
              <a:t>Equinox + Jetty + Apache combo showing some strange instabilities after a few weeks of up-time (Web Bundles end up in stale state and require bundle restart)</a:t>
            </a:r>
          </a:p>
          <a:p>
            <a:r>
              <a:rPr lang="en-US" dirty="0" smtClean="0"/>
              <a:t>Integration with Standard SAP Analytical Tools</a:t>
            </a:r>
          </a:p>
          <a:p>
            <a:pPr lvl="2"/>
            <a:r>
              <a:rPr lang="en-US" dirty="0" smtClean="0"/>
              <a:t>Users are increasingly asking for standard analytics features</a:t>
            </a:r>
          </a:p>
          <a:p>
            <a:pPr lvl="2"/>
            <a:r>
              <a:rPr lang="en-US" dirty="0" smtClean="0"/>
              <a:t>We will need to find good ways to hook up, e.g., to a Business Objects Universe</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342900" y="3406279"/>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185256" y="3400426"/>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5987843" y="3380611"/>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Introduction</a:t>
            </a:r>
            <a:endParaRPr lang="en-US" dirty="0"/>
          </a:p>
        </p:txBody>
      </p:sp>
      <p:pic>
        <p:nvPicPr>
          <p:cNvPr id="9" name="BjvSUpv6A4A.mp4">
            <a:hlinkClick r:id="" action="ppaction://media"/>
          </p:cNvPr>
          <p:cNvPicPr>
            <a:picLocks noRot="1" noChangeAspect="1"/>
          </p:cNvPicPr>
          <p:nvPr>
            <a:videoFile r:link="rId1"/>
          </p:nvPr>
        </p:nvPicPr>
        <p:blipFill>
          <a:blip r:embed="rId4" cstate="print"/>
          <a:stretch>
            <a:fillRect/>
          </a:stretch>
        </p:blipFill>
        <p:spPr>
          <a:xfrm>
            <a:off x="0" y="0"/>
            <a:ext cx="9149366" cy="6858000"/>
          </a:xfrm>
          <a:prstGeom prst="rect">
            <a:avLst/>
          </a:prstGeom>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3013</TotalTime>
  <Words>1823</Words>
  <Application>Microsoft Office PowerPoint</Application>
  <PresentationFormat>On-screen Show (4:3)</PresentationFormat>
  <Paragraphs>333</Paragraphs>
  <Slides>49</Slides>
  <Notes>24</Notes>
  <HiddenSlides>2</HiddenSlides>
  <MMClips>2</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Quick Introduction</vt:lpstr>
      <vt:lpstr>Analyzing a Single Race While It’s Live</vt:lpstr>
      <vt:lpstr>Live Regatta Leaderboard Based on Live Tracking</vt:lpstr>
      <vt:lpstr>Typical Event Set-Up</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Sharing Bundles Between OSGi and GWT</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“Read-Read” Deadlock with ReentrantReadWriteLock</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Slide 48</vt:lpstr>
      <vt:lpstr>Slide 49</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315</cp:revision>
  <dcterms:created xsi:type="dcterms:W3CDTF">2013-03-18T12:38:06Z</dcterms:created>
  <dcterms:modified xsi:type="dcterms:W3CDTF">2013-03-20T23:57:07Z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